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3"/>
  </p:notesMasterIdLst>
  <p:sldIdLst>
    <p:sldId id="337" r:id="rId6"/>
    <p:sldId id="338" r:id="rId7"/>
    <p:sldId id="339" r:id="rId8"/>
    <p:sldId id="544" r:id="rId9"/>
    <p:sldId id="312" r:id="rId10"/>
    <p:sldId id="600" r:id="rId11"/>
    <p:sldId id="605" r:id="rId12"/>
    <p:sldId id="588" r:id="rId13"/>
    <p:sldId id="589" r:id="rId14"/>
    <p:sldId id="480" r:id="rId15"/>
    <p:sldId id="481" r:id="rId16"/>
    <p:sldId id="482" r:id="rId17"/>
    <p:sldId id="483" r:id="rId18"/>
    <p:sldId id="484" r:id="rId19"/>
    <p:sldId id="485" r:id="rId20"/>
    <p:sldId id="590" r:id="rId21"/>
    <p:sldId id="593" r:id="rId22"/>
    <p:sldId id="490" r:id="rId23"/>
    <p:sldId id="491" r:id="rId24"/>
    <p:sldId id="601" r:id="rId25"/>
    <p:sldId id="513" r:id="rId26"/>
    <p:sldId id="602" r:id="rId27"/>
    <p:sldId id="584" r:id="rId28"/>
    <p:sldId id="596" r:id="rId29"/>
    <p:sldId id="603" r:id="rId30"/>
    <p:sldId id="604" r:id="rId31"/>
    <p:sldId id="35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84087" autoAdjust="0"/>
  </p:normalViewPr>
  <p:slideViewPr>
    <p:cSldViewPr snapToGrid="0">
      <p:cViewPr varScale="1">
        <p:scale>
          <a:sx n="62" d="100"/>
          <a:sy n="62" d="100"/>
        </p:scale>
        <p:origin x="85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2CACB-ABEE-4069-B839-BB0922DCAF26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CF1E2-533F-4B42-8569-0E0F44B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2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F1E2-533F-4B42-8569-0E0F44BBBE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F1E2-533F-4B42-8569-0E0F44BBBE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0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F1E2-533F-4B42-8569-0E0F44BBBE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6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3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1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1">
              <a:defRPr sz="4000" baseline="0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 sz="3200" b="1" baseline="0">
                <a:cs typeface="B Yagut" panose="00000400000000000000" pitchFamily="2" charset="-78"/>
              </a:defRPr>
            </a:lvl1pPr>
            <a:lvl2pPr algn="r" rtl="1">
              <a:defRPr baseline="0">
                <a:cs typeface="B Yagut" panose="00000400000000000000" pitchFamily="2" charset="-78"/>
              </a:defRPr>
            </a:lvl2pPr>
            <a:lvl3pPr algn="r" rtl="1">
              <a:defRPr baseline="0">
                <a:cs typeface="B Yagut" panose="00000400000000000000" pitchFamily="2" charset="-78"/>
              </a:defRPr>
            </a:lvl3pPr>
            <a:lvl4pPr algn="r" rtl="1">
              <a:defRPr baseline="0">
                <a:cs typeface="B Yagut" panose="00000400000000000000" pitchFamily="2" charset="-78"/>
              </a:defRPr>
            </a:lvl4pPr>
            <a:lvl5pPr algn="r" rtl="1">
              <a:defRPr baseline="0">
                <a:cs typeface="B Yagut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9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4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8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 algn="r" rtl="1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algn="r" rtl="1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3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9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100380"/>
            <a:ext cx="9144000" cy="1541678"/>
          </a:xfrm>
        </p:spPr>
        <p:txBody>
          <a:bodyPr>
            <a:normAutofit/>
          </a:bodyPr>
          <a:lstStyle/>
          <a:p>
            <a:r>
              <a:rPr lang="fa-IR" b="1" dirty="0">
                <a:cs typeface="B Yagut" panose="00000400000000000000" pitchFamily="2" charset="-78"/>
              </a:rPr>
              <a:t> </a:t>
            </a:r>
            <a:r>
              <a:rPr lang="fa-IR" sz="4000" dirty="0" smtClean="0"/>
              <a:t>آشنایی با خدمات مادر ایمن (مشاوره قبل و حین بارداری، کمک به زایمان و مراقبت پس از زایمان)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0" y="3214580"/>
            <a:ext cx="9144000" cy="1655762"/>
          </a:xfrm>
        </p:spPr>
        <p:txBody>
          <a:bodyPr>
            <a:normAutofit/>
          </a:bodyPr>
          <a:lstStyle/>
          <a:p>
            <a:r>
              <a:rPr lang="fa-IR" dirty="0" smtClean="0"/>
              <a:t>فصل دوم:</a:t>
            </a:r>
          </a:p>
          <a:p>
            <a:r>
              <a:rPr lang="fa-IR" dirty="0" smtClean="0"/>
              <a:t>آشنایی با نحوه تکمیل فرم های مراقبت بارداری وبخش الف مراقبت معمول در بارداری</a:t>
            </a:r>
          </a:p>
          <a:p>
            <a:r>
              <a:rPr lang="fa-IR" dirty="0" smtClean="0"/>
              <a:t>بخش اول: نحوه تکمیل فرم مراقبت بارداری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6"/>
    </mc:Choice>
    <mc:Fallback xmlns="">
      <p:transition spd="slow" advTm="2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4"/>
          <a:srcRect l="10972" t="65936" r="11185" b="18600"/>
          <a:stretch/>
        </p:blipFill>
        <p:spPr bwMode="auto">
          <a:xfrm>
            <a:off x="1417320" y="2194560"/>
            <a:ext cx="9601200" cy="2372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4"/>
          <a:srcRect l="11106" t="29508" r="12363" b="42172"/>
          <a:stretch/>
        </p:blipFill>
        <p:spPr bwMode="auto">
          <a:xfrm>
            <a:off x="944880" y="1690688"/>
            <a:ext cx="10129901" cy="3993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1"/>
    </mc:Choice>
    <mc:Fallback xmlns="">
      <p:transition spd="slow" advTm="3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10840" t="24272" r="12080" b="29077"/>
          <a:stretch/>
        </p:blipFill>
        <p:spPr bwMode="auto">
          <a:xfrm>
            <a:off x="1081503" y="1690688"/>
            <a:ext cx="10028994" cy="4016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4"/>
          <a:srcRect l="16596" t="19751" r="19299" b="10514"/>
          <a:stretch/>
        </p:blipFill>
        <p:spPr bwMode="auto">
          <a:xfrm>
            <a:off x="1066800" y="1478280"/>
            <a:ext cx="9585960" cy="4892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1"/>
    </mc:Choice>
    <mc:Fallback xmlns="">
      <p:transition spd="slow" advTm="3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16737" t="26652" r="20603" b="46454"/>
          <a:stretch/>
        </p:blipFill>
        <p:spPr bwMode="auto">
          <a:xfrm>
            <a:off x="1264920" y="3032760"/>
            <a:ext cx="9662160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3"/>
          <p:cNvPicPr>
            <a:picLocks/>
          </p:cNvPicPr>
          <p:nvPr/>
        </p:nvPicPr>
        <p:blipFill rotWithShape="1">
          <a:blip r:embed="rId4"/>
          <a:srcRect l="16628" t="53066" r="20170" b="35256"/>
          <a:stretch/>
        </p:blipFill>
        <p:spPr bwMode="auto">
          <a:xfrm>
            <a:off x="1264920" y="1569721"/>
            <a:ext cx="9768840" cy="1463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5"/>
    </mc:Choice>
    <mc:Fallback xmlns="">
      <p:transition spd="slow" advTm="3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17262" t="24749" r="19851" b="16448"/>
          <a:stretch/>
        </p:blipFill>
        <p:spPr bwMode="auto">
          <a:xfrm>
            <a:off x="838200" y="1417320"/>
            <a:ext cx="10515600" cy="4892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0"/>
    </mc:Choice>
    <mc:Fallback xmlns="">
      <p:transition spd="slow" advTm="1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2276" t="19989" r="6595" b="44529"/>
          <a:stretch/>
        </p:blipFill>
        <p:spPr bwMode="auto">
          <a:xfrm>
            <a:off x="1053886" y="1798320"/>
            <a:ext cx="10010354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99"/>
    </mc:Choice>
    <mc:Fallback xmlns="">
      <p:transition spd="slow" advTm="17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2676" t="33553" r="6996" b="23846"/>
          <a:stretch/>
        </p:blipFill>
        <p:spPr bwMode="auto">
          <a:xfrm>
            <a:off x="838200" y="2682392"/>
            <a:ext cx="10515600" cy="2788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/>
          <p:cNvPicPr>
            <a:picLocks/>
          </p:cNvPicPr>
          <p:nvPr/>
        </p:nvPicPr>
        <p:blipFill rotWithShape="1">
          <a:blip r:embed="rId5"/>
          <a:srcRect l="2276" t="20942" r="6595" b="62612"/>
          <a:stretch/>
        </p:blipFill>
        <p:spPr bwMode="auto">
          <a:xfrm>
            <a:off x="784860" y="1690688"/>
            <a:ext cx="10622280" cy="1066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71"/>
    </mc:Choice>
    <mc:Fallback xmlns="">
      <p:transition spd="slow" advTm="9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2811" t="35457" r="6612" b="31701"/>
          <a:stretch/>
        </p:blipFill>
        <p:spPr bwMode="auto">
          <a:xfrm>
            <a:off x="914400" y="2981509"/>
            <a:ext cx="10591800" cy="2350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/>
          <p:cNvPicPr>
            <a:picLocks/>
          </p:cNvPicPr>
          <p:nvPr/>
        </p:nvPicPr>
        <p:blipFill rotWithShape="1">
          <a:blip r:embed="rId5"/>
          <a:srcRect l="2276" t="20942" r="6595" b="63648"/>
          <a:stretch/>
        </p:blipFill>
        <p:spPr bwMode="auto">
          <a:xfrm>
            <a:off x="838200" y="1944237"/>
            <a:ext cx="10668000" cy="1037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8"/>
    </mc:Choice>
    <mc:Fallback xmlns="">
      <p:transition spd="slow" advTm="4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5"/>
          <a:srcRect l="2141" t="22607" r="6445" b="42885"/>
          <a:stretch/>
        </p:blipFill>
        <p:spPr bwMode="auto">
          <a:xfrm>
            <a:off x="838200" y="1690688"/>
            <a:ext cx="10515600" cy="3597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9"/>
    </mc:Choice>
    <mc:Fallback xmlns="">
      <p:transition spd="slow" advTm="5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مدرس یا مدرسین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تصویر پرسنلی مدرس:</a:t>
            </a: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000" dirty="0" smtClean="0">
                <a:cs typeface="B Yagut" panose="00000400000000000000" pitchFamily="2" charset="-78"/>
              </a:rPr>
              <a:t>شبنم امامیان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مدرک تحصیلی: کارشناس </a:t>
            </a:r>
            <a:r>
              <a:rPr lang="fa-IR" sz="2000" dirty="0" smtClean="0">
                <a:cs typeface="B Yagut" panose="00000400000000000000" pitchFamily="2" charset="-78"/>
              </a:rPr>
              <a:t>مامایی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000" dirty="0" smtClean="0">
                <a:cs typeface="B Yagut" panose="00000400000000000000" pitchFamily="2" charset="-78"/>
              </a:rPr>
              <a:t>شهرستان مشهد </a:t>
            </a: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000" dirty="0" smtClean="0">
                <a:cs typeface="B Yagut" panose="00000400000000000000" pitchFamily="2" charset="-78"/>
              </a:rPr>
              <a:t>درمانی مشهد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83312" y="2505075"/>
            <a:ext cx="5183188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dirty="0" smtClean="0">
                <a:cs typeface="B Yagut" panose="00000400000000000000" pitchFamily="2" charset="-78"/>
              </a:rPr>
              <a:t>مراقبت های ادغام یافته سلامت مادران</a:t>
            </a:r>
            <a:endParaRPr lang="fa-IR" sz="2000" dirty="0">
              <a:cs typeface="B Yagut" panose="00000400000000000000" pitchFamily="2" charset="-78"/>
            </a:endParaRPr>
          </a:p>
          <a:p>
            <a:pPr algn="r"/>
            <a:r>
              <a:rPr lang="fa-IR" sz="2000" dirty="0"/>
              <a:t>تاریخ آخرین بازنگری: </a:t>
            </a:r>
            <a:r>
              <a:rPr lang="fa-IR" sz="2000" dirty="0" smtClean="0">
                <a:cs typeface="B Yagut" panose="00000400000000000000" pitchFamily="2" charset="-78"/>
              </a:rPr>
              <a:t>12 تیر </a:t>
            </a:r>
            <a:r>
              <a:rPr lang="fa-IR" sz="2000" dirty="0">
                <a:cs typeface="B Yagut" panose="00000400000000000000" pitchFamily="2" charset="-78"/>
              </a:rPr>
              <a:t>1399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نوبت تهیه: </a:t>
            </a:r>
            <a:r>
              <a:rPr lang="fa-IR" sz="2000" dirty="0" smtClean="0">
                <a:cs typeface="B Yagut" panose="00000400000000000000" pitchFamily="2" charset="-78"/>
              </a:rPr>
              <a:t>2</a:t>
            </a:r>
            <a:endParaRPr lang="fa-IR" sz="2000" dirty="0">
              <a:cs typeface="B Yagut" panose="00000400000000000000" pitchFamily="2" charset="-78"/>
            </a:endParaRPr>
          </a:p>
          <a:p>
            <a:pPr algn="r"/>
            <a:r>
              <a:rPr lang="fa-IR" sz="2000" dirty="0">
                <a:cs typeface="B Yagut" panose="00000400000000000000" pitchFamily="2" charset="-78"/>
              </a:rPr>
              <a:t> نام فایل: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l" rtl="0">
              <a:buNone/>
            </a:pPr>
            <a:r>
              <a:rPr lang="en-US" sz="2000" dirty="0" smtClean="0"/>
              <a:t>Mc-2.1- ashnayi-</a:t>
            </a:r>
            <a:r>
              <a:rPr lang="en-US" sz="2000" dirty="0" err="1" smtClean="0"/>
              <a:t>ba</a:t>
            </a:r>
            <a:r>
              <a:rPr lang="en-US" sz="2000" dirty="0" smtClean="0"/>
              <a:t>-</a:t>
            </a:r>
            <a:r>
              <a:rPr lang="en-US" sz="2000" dirty="0" err="1" smtClean="0"/>
              <a:t>khadamat-madar-imn-moshavrh</a:t>
            </a:r>
            <a:r>
              <a:rPr lang="en-US" sz="2000" dirty="0" smtClean="0"/>
              <a:t> –ghabl-va-hin-bardari-komk-b-zayman-va-moraghbt-pas-az-zaiman-fasle2-bakhsh 1- </a:t>
            </a:r>
            <a:r>
              <a:rPr lang="en-US" sz="2000" dirty="0" err="1" smtClean="0"/>
              <a:t>edi</a:t>
            </a:r>
            <a:r>
              <a:rPr lang="en-US" sz="2000" dirty="0" smtClean="0"/>
              <a:t> 2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8" y="2505075"/>
            <a:ext cx="1054304" cy="814387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8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0"/>
    </mc:Choice>
    <mc:Fallback xmlns="">
      <p:transition spd="slow" advTm="4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8" name="Content Placeholder 4"/>
          <p:cNvPicPr>
            <a:picLocks/>
          </p:cNvPicPr>
          <p:nvPr/>
        </p:nvPicPr>
        <p:blipFill rotWithShape="1">
          <a:blip r:embed="rId5"/>
          <a:srcRect l="2141" t="22607" r="6445" b="66713"/>
          <a:stretch/>
        </p:blipFill>
        <p:spPr bwMode="auto">
          <a:xfrm>
            <a:off x="762001" y="1328938"/>
            <a:ext cx="10668000" cy="1113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5"/>
          <a:srcRect l="2275" t="56701" r="6609" b="16934"/>
          <a:stretch/>
        </p:blipFill>
        <p:spPr bwMode="auto">
          <a:xfrm>
            <a:off x="762000" y="2442410"/>
            <a:ext cx="10668001" cy="3003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37"/>
    </mc:Choice>
    <mc:Fallback xmlns="">
      <p:transition spd="slow" advTm="5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/>
          </p:cNvPicPr>
          <p:nvPr/>
        </p:nvPicPr>
        <p:blipFill rotWithShape="1">
          <a:blip r:embed="rId4"/>
          <a:srcRect l="24778" t="22607" r="25798" b="62876"/>
          <a:stretch/>
        </p:blipFill>
        <p:spPr bwMode="auto">
          <a:xfrm>
            <a:off x="899160" y="4321861"/>
            <a:ext cx="10393680" cy="2043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5"/>
          <a:srcRect l="2676" t="42358" r="6752" b="42644"/>
          <a:stretch/>
        </p:blipFill>
        <p:spPr bwMode="auto">
          <a:xfrm>
            <a:off x="899160" y="2683044"/>
            <a:ext cx="10393680" cy="1668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6"/>
          <a:srcRect l="2141" t="22607" r="6445" b="66713"/>
          <a:stretch/>
        </p:blipFill>
        <p:spPr bwMode="auto">
          <a:xfrm>
            <a:off x="838200" y="1690688"/>
            <a:ext cx="10515600" cy="1121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Audio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94"/>
    </mc:Choice>
    <mc:Fallback xmlns="">
      <p:transition spd="slow" advTm="86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2676" t="57594" r="6752" b="13841"/>
          <a:stretch/>
        </p:blipFill>
        <p:spPr bwMode="auto">
          <a:xfrm>
            <a:off x="1633928" y="1874520"/>
            <a:ext cx="9445552" cy="2592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1"/>
    </mc:Choice>
    <mc:Fallback xmlns="">
      <p:transition spd="slow" advTm="2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fa-IR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6" y="1224365"/>
            <a:ext cx="6602278" cy="5238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9668" y="1441342"/>
            <a:ext cx="35956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b="1" dirty="0" smtClean="0">
                <a:cs typeface="B Yagut" panose="00000400000000000000" pitchFamily="2" charset="-78"/>
              </a:rPr>
              <a:t>بخش 5- جدول وزن گیری</a:t>
            </a:r>
            <a:endParaRPr lang="fa-IR" sz="2400" b="1" dirty="0">
              <a:cs typeface="B Yagut" panose="00000400000000000000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7"/>
    </mc:Choice>
    <mc:Fallback xmlns="">
      <p:transition spd="slow" advTm="1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</a:t>
            </a:r>
            <a:r>
              <a:rPr lang="fa-IR" b="1" dirty="0" smtClean="0"/>
              <a:t>مراقبت </a:t>
            </a:r>
            <a:r>
              <a:rPr lang="fa-IR" b="1" dirty="0"/>
              <a:t>بارداری ادامه ...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34374" y="1582021"/>
            <a:ext cx="5025516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بخش 7: مراقبت ویژه و پسخوراند</a:t>
            </a:r>
          </a:p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مراقبت ویژه:</a:t>
            </a:r>
            <a:endParaRPr lang="fa-IR" sz="2500" b="1" dirty="0">
              <a:cs typeface="B Yagut" panose="00000400000000000000" pitchFamily="2" charset="-78"/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151754"/>
              </p:ext>
            </p:extLst>
          </p:nvPr>
        </p:nvGraphicFramePr>
        <p:xfrm>
          <a:off x="440196" y="2443795"/>
          <a:ext cx="10926304" cy="3660777"/>
        </p:xfrm>
        <a:graphic>
          <a:graphicData uri="http://schemas.openxmlformats.org/drawingml/2006/table">
            <a:tbl>
              <a:tblPr rtl="1" firstRow="1" firstCol="1" bandRow="1"/>
              <a:tblGrid>
                <a:gridCol w="12243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18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30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457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12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59784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2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تاریخ مراجعه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2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علت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2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اقدامات انجام شده </a:t>
                      </a:r>
                      <a:endParaRPr lang="fa-IR" sz="2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2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(</a:t>
                      </a:r>
                      <a:r>
                        <a:rPr lang="fa-IR" sz="2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بر اساس پروتکل)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2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اقدامات انجام </a:t>
                      </a:r>
                      <a:r>
                        <a:rPr lang="fa-IR" sz="2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شده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2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(</a:t>
                      </a:r>
                      <a:r>
                        <a:rPr lang="fa-IR" sz="2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بر اساس پسخوراند)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2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مراقبت کننده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3283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98/2/25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لکه بینی نیمه اول 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r" rtl="1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a-IR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حساس کردن مادر و همراهان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a-IR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ارجاع فوری 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            -----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خانم ب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771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98/3/2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لکه بینی نیمه اول (تهدید به سقط)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 rtl="1">
                        <a:spcAft>
                          <a:spcPts val="0"/>
                        </a:spcAft>
                      </a:pPr>
                      <a:r>
                        <a:rPr lang="fa-IR" sz="2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         ---------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r" rtl="1">
                        <a:spcAft>
                          <a:spcPts val="0"/>
                        </a:spcAft>
                        <a:buFont typeface="+mj-lt"/>
                        <a:buAutoNum type="arabicParenBoth"/>
                        <a:tabLst>
                          <a:tab pos="238125" algn="r"/>
                          <a:tab pos="309880" algn="l"/>
                        </a:tabLst>
                      </a:pPr>
                      <a:r>
                        <a:rPr lang="fa-IR" sz="24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آموزش </a:t>
                      </a:r>
                      <a:r>
                        <a:rPr lang="fa-IR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علائم خطر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38125" algn="r"/>
                          <a:tab pos="309880" algn="l"/>
                        </a:tabLst>
                      </a:pPr>
                      <a:r>
                        <a:rPr lang="fa-IR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توصیه به اجتناب از مقاربت تا دو هفته و استراحت نسبی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خانم ب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7"/>
    </mc:Choice>
    <mc:Fallback xmlns="">
      <p:transition spd="slow" advTm="6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</a:t>
            </a:r>
            <a:r>
              <a:rPr lang="fa-IR" b="1" dirty="0" smtClean="0"/>
              <a:t>مراقبت </a:t>
            </a:r>
            <a:r>
              <a:rPr lang="fa-IR" b="1" dirty="0"/>
              <a:t>بارداری ادامه ...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34374" y="1582021"/>
            <a:ext cx="5025516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بخش 7: مراقبت ویژه و پسخوراند</a:t>
            </a:r>
          </a:p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پسخوراند:</a:t>
            </a:r>
            <a:endParaRPr lang="fa-IR" sz="2500" b="1" dirty="0">
              <a:cs typeface="B Yagut" panose="00000400000000000000" pitchFamily="2" charset="-7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283291"/>
              </p:ext>
            </p:extLst>
          </p:nvPr>
        </p:nvGraphicFramePr>
        <p:xfrm>
          <a:off x="766996" y="2681208"/>
          <a:ext cx="10586805" cy="2572718"/>
        </p:xfrm>
        <a:graphic>
          <a:graphicData uri="http://schemas.openxmlformats.org/drawingml/2006/table">
            <a:tbl>
              <a:tblPr rtl="1" firstRow="1" firstCol="1" bandRow="1"/>
              <a:tblGrid>
                <a:gridCol w="10398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5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18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38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49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4997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تاریخ مراجعه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علت ارجاع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اقدامات انجام شده در سطح بالاتر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اقدامات مورد انتظار سطح ارجاع دهنده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پزشک معالج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274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98/2/25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لکه بینی نیمه اول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r" rtl="1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بررسی از نظر رد حاملگی خارج از رحم و انجام سونوگرافی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  <a:p>
                      <a:pPr marL="173990" algn="r" rtl="1">
                        <a:spcAft>
                          <a:spcPts val="0"/>
                        </a:spcAf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r" rtl="1">
                        <a:spcAft>
                          <a:spcPts val="0"/>
                        </a:spcAft>
                        <a:tabLst>
                          <a:tab pos="129540" algn="r"/>
                        </a:tabLs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(1)- ادامه مراقبت ها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29540" algn="r"/>
                        </a:tabLs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توصیه های بهداشتی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29540" algn="r"/>
                        </a:tabLs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آموزش علائم خطر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fa-IR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Yagut" panose="00000400000000000000" pitchFamily="2" charset="-78"/>
                        </a:rPr>
                        <a:t>دکتر الف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34"/>
    </mc:Choice>
    <mc:Fallback xmlns="">
      <p:transition spd="slow" advTm="4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بارداری 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3749"/>
            <a:ext cx="10515600" cy="3883214"/>
          </a:xfrm>
        </p:spPr>
        <p:txBody>
          <a:bodyPr/>
          <a:lstStyle/>
          <a:p>
            <a:pPr marL="0" lvl="0" indent="0" algn="justLow">
              <a:buNone/>
            </a:pPr>
            <a:r>
              <a:rPr lang="fa-IR" b="0" dirty="0"/>
              <a:t>در صورتی که مادر در زمانی غیر از ملاقات های معمول، با هر شکایتی </a:t>
            </a:r>
            <a:r>
              <a:rPr lang="fa-IR" b="0" dirty="0" smtClean="0"/>
              <a:t>مراجعه کند، </a:t>
            </a:r>
            <a:r>
              <a:rPr lang="fa-IR" b="0" dirty="0"/>
              <a:t>از وی در مورد خونریزی، آبریزش و درد شکم سوال کنید و در صورت وجود هر یک از علائم، آن را در قسمت مراقبت ویژه ثبت و اقدام آن را بنویسید. همچنین میزان فشارخون و تعداد ضربان قلب جنین را اندازه گیری و ثبت کنید.</a:t>
            </a:r>
            <a:endParaRPr lang="en-US" i="1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2"/>
    </mc:Choice>
    <mc:Fallback xmlns="">
      <p:transition spd="slow" advTm="2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133600" y="1447801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</a:t>
            </a:r>
            <a:r>
              <a:rPr lang="fa-IR" b="1" dirty="0" smtClean="0">
                <a:cs typeface="B Yagut" panose="00000400000000000000" pitchFamily="2" charset="-78"/>
              </a:rPr>
              <a:t>کنید.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3200400"/>
            <a:ext cx="6400800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معاونت بهداشتی دانشگاه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علوم پزشکی و خدمات بهداشتی درمانی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مشهد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واحد آموزش بهورزی </a:t>
            </a: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"/>
    </mc:Choice>
    <mc:Fallback xmlns="">
      <p:transition spd="slow" advTm="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اهداف آموزشی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 b="1" dirty="0">
                <a:cs typeface="B Yagut" panose="00000400000000000000" pitchFamily="2" charset="-78"/>
              </a:rPr>
              <a:t>انتظار می‌رود فراگیر پس از مطالعه این درس بتوانند</a:t>
            </a:r>
            <a:r>
              <a:rPr lang="fa-IR" b="1" dirty="0" smtClean="0">
                <a:cs typeface="B Yagut" panose="00000400000000000000" pitchFamily="2" charset="-78"/>
              </a:rPr>
              <a:t>:</a:t>
            </a:r>
          </a:p>
          <a:p>
            <a:r>
              <a:rPr lang="fa-IR" b="0" dirty="0" smtClean="0"/>
              <a:t>تشکیل </a:t>
            </a:r>
            <a:r>
              <a:rPr lang="fa-IR" b="0" dirty="0"/>
              <a:t>پرونده در اولین مراقبت مادر باردار براساس مجموعه مراقبت های ادغام یافته سلامت مادران انجام دهند.</a:t>
            </a:r>
            <a:endParaRPr lang="en-US" b="0" dirty="0"/>
          </a:p>
          <a:p>
            <a:r>
              <a:rPr lang="fa-IR" b="0" dirty="0"/>
              <a:t>مراقبت مادر باردار در نیمه اول بارداری براساس مجموعه مراقبت های ادغام یافته سلامت مادران انجام دهند.</a:t>
            </a:r>
            <a:endParaRPr lang="en-US" b="0" dirty="0"/>
          </a:p>
          <a:p>
            <a:pPr lvl="0"/>
            <a:r>
              <a:rPr lang="fa-IR" b="0" dirty="0"/>
              <a:t>مراقبت مادر باردار در نیمه دوم بارداری براساس مجموعه مراقبت های ادغام یافته سلامت مادران انجام دهند</a:t>
            </a:r>
            <a:r>
              <a:rPr lang="fa-IR" b="0" dirty="0" smtClean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17"/>
    </mc:Choice>
    <mc:Fallback xmlns="">
      <p:transition spd="slow" advTm="32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526941"/>
            <a:ext cx="10515600" cy="1332855"/>
          </a:xfrm>
        </p:spPr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فهرست عناوین:</a:t>
            </a:r>
            <a:br>
              <a:rPr lang="fa-IR" b="1" dirty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363851"/>
            <a:ext cx="10515600" cy="5207430"/>
          </a:xfrm>
        </p:spPr>
        <p:txBody>
          <a:bodyPr>
            <a:normAutofit fontScale="55000" lnSpcReduction="20000"/>
          </a:bodyPr>
          <a:lstStyle/>
          <a:p>
            <a:pPr marL="0" indent="0" algn="r" rtl="1">
              <a:buNone/>
            </a:pPr>
            <a:r>
              <a:rPr lang="fa-IR" sz="4400" b="0" dirty="0" smtClean="0"/>
              <a:t>بخش</a:t>
            </a:r>
            <a:r>
              <a:rPr lang="fa-IR" sz="5100" b="0" dirty="0" smtClean="0"/>
              <a:t> اول:</a:t>
            </a:r>
          </a:p>
          <a:p>
            <a:pPr algn="r" rtl="1"/>
            <a:r>
              <a:rPr lang="fa-IR" sz="5100" b="0" dirty="0" smtClean="0"/>
              <a:t>مقدمه</a:t>
            </a:r>
          </a:p>
          <a:p>
            <a:pPr algn="r" rtl="1"/>
            <a:r>
              <a:rPr lang="fa-IR" sz="5100" b="0" dirty="0" smtClean="0"/>
              <a:t>نحوه تکمیل فرم های مراقبت بارداری</a:t>
            </a:r>
          </a:p>
          <a:p>
            <a:pPr marL="0" indent="0" algn="r" rtl="1">
              <a:buNone/>
            </a:pPr>
            <a:r>
              <a:rPr lang="fa-IR" sz="5100" b="0" dirty="0" smtClean="0"/>
              <a:t>بخش دوم:</a:t>
            </a:r>
          </a:p>
          <a:p>
            <a:r>
              <a:rPr lang="fa-IR" sz="5100" b="0" dirty="0"/>
              <a:t>جدول راهنمای مراقبت های پیش از بارداری و </a:t>
            </a:r>
            <a:r>
              <a:rPr lang="fa-IR" sz="5100" b="0" dirty="0" smtClean="0"/>
              <a:t>بارداری</a:t>
            </a:r>
          </a:p>
          <a:p>
            <a:r>
              <a:rPr lang="fa-IR" sz="5100" b="0" dirty="0"/>
              <a:t>الف- بخش مراقبت معمول بارداری</a:t>
            </a:r>
          </a:p>
          <a:p>
            <a:r>
              <a:rPr lang="fa-IR" sz="5100" b="0" dirty="0"/>
              <a:t>الف1- اولین ملاقات بارداری</a:t>
            </a:r>
          </a:p>
          <a:p>
            <a:r>
              <a:rPr lang="fa-IR" sz="5100" b="0" dirty="0"/>
              <a:t>الف2- مراقبت های نیمه اول بارداری</a:t>
            </a:r>
          </a:p>
          <a:p>
            <a:r>
              <a:rPr lang="fa-IR" sz="5100" b="0" dirty="0"/>
              <a:t>الف3- مراقبت های نیمه دوم بارداری</a:t>
            </a:r>
          </a:p>
          <a:p>
            <a:r>
              <a:rPr lang="fa-IR" sz="5100" b="0" dirty="0" smtClean="0"/>
              <a:t>خلاصه </a:t>
            </a:r>
            <a:r>
              <a:rPr lang="fa-IR" sz="5100" b="0" dirty="0"/>
              <a:t>مطالب و نتیجه گیری</a:t>
            </a:r>
          </a:p>
          <a:p>
            <a:r>
              <a:rPr lang="fa-IR" sz="5100" b="0" dirty="0"/>
              <a:t> پرسش و </a:t>
            </a:r>
            <a:r>
              <a:rPr lang="fa-IR" sz="5100" b="0" dirty="0" smtClean="0"/>
              <a:t>تمرین (</a:t>
            </a:r>
            <a:r>
              <a:rPr lang="fa-IR" sz="5100" b="0" dirty="0"/>
              <a:t>نظری – عملی)</a:t>
            </a:r>
          </a:p>
          <a:p>
            <a:r>
              <a:rPr lang="fa-IR" sz="5100" b="0" dirty="0"/>
              <a:t> فهرست </a:t>
            </a:r>
            <a:r>
              <a:rPr lang="fa-IR" sz="5100" b="0" dirty="0" smtClean="0"/>
              <a:t>منابع</a:t>
            </a:r>
            <a:endParaRPr lang="fa-IR" sz="5100" b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1"/>
    </mc:Choice>
    <mc:Fallback xmlns="">
      <p:transition spd="slow" advTm="3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Yagut" panose="00000400000000000000" pitchFamily="2" charset="-78"/>
              </a:rPr>
              <a:t>مقدمه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a-IR" b="0" dirty="0"/>
              <a:t>میزان مرگ ومیر مادران باردار از شاخص های توسعه کشور می باشد. مراقبت با </a:t>
            </a:r>
            <a:r>
              <a:rPr lang="fa-IR" b="0" dirty="0" smtClean="0"/>
              <a:t>کفایت و استاندارد </a:t>
            </a:r>
            <a:r>
              <a:rPr lang="fa-IR" b="0" dirty="0"/>
              <a:t>از مادران در دوران پیش از بارداری، </a:t>
            </a:r>
            <a:r>
              <a:rPr lang="fa-IR" b="0" dirty="0" smtClean="0"/>
              <a:t>بارداری یکی </a:t>
            </a:r>
            <a:r>
              <a:rPr lang="fa-IR" b="0" dirty="0"/>
              <a:t>از راهکارهای کاهش این میزان و تامین سلامت مادر و نوزاد می باشد. </a:t>
            </a:r>
            <a:r>
              <a:rPr lang="fa-IR" b="0" dirty="0" smtClean="0"/>
              <a:t>با بکارگیری از </a:t>
            </a:r>
            <a:r>
              <a:rPr lang="fa-IR" b="0" dirty="0"/>
              <a:t>مجموعه </a:t>
            </a:r>
            <a:r>
              <a:rPr lang="fa-IR" b="0" dirty="0" smtClean="0"/>
              <a:t>مراقبت های ادغام یافته سلامت مادران و ثبت صحیح فرم </a:t>
            </a:r>
            <a:r>
              <a:rPr lang="fa-IR" b="0" dirty="0"/>
              <a:t>هاي ثبت و ارجاع و پیگیري </a:t>
            </a:r>
            <a:r>
              <a:rPr lang="fa-IR" b="0" dirty="0" smtClean="0"/>
              <a:t>مادران می توان سلامت مادران و نوزادان را در آینده ترسیم نمود.</a:t>
            </a:r>
            <a:endParaRPr lang="fa-IR" b="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5"/>
    </mc:Choice>
    <mc:Fallback xmlns="">
      <p:transition spd="slow" advTm="2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توجه فرمایید:</a:t>
            </a:r>
            <a:endParaRPr lang="fa-I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0900" y="1952787"/>
            <a:ext cx="10515600" cy="3657599"/>
          </a:xfrm>
        </p:spPr>
        <p:txBody>
          <a:bodyPr>
            <a:normAutofit/>
          </a:bodyPr>
          <a:lstStyle/>
          <a:p>
            <a:pPr algn="justLow"/>
            <a:r>
              <a:rPr lang="fa-IR" b="0" dirty="0" smtClean="0"/>
              <a:t>با توجه به متفاوت بودن سامانه های ثبت الکترونیکی خدمات بهداشتی (پرونده الکترونیک) در دانشگاه ها، طراحی و نحوه ثبت فرم ها در ظاهر نیز متفاوت می باشد.</a:t>
            </a:r>
          </a:p>
          <a:p>
            <a:pPr marL="0" indent="0" algn="justLow">
              <a:buNone/>
            </a:pPr>
            <a:r>
              <a:rPr lang="fa-IR" b="0" dirty="0" smtClean="0"/>
              <a:t>اما اصول طراحی فرم ها و ارائه خدمت به مادران براساس </a:t>
            </a:r>
            <a:r>
              <a:rPr lang="fa-IR" b="0" dirty="0"/>
              <a:t>مجموعه مراقبت های ادغام یافته سلامت مادران </a:t>
            </a:r>
            <a:r>
              <a:rPr lang="fa-IR" b="0" dirty="0" smtClean="0"/>
              <a:t>(فرم های کاغذی) می باشد.</a:t>
            </a:r>
          </a:p>
          <a:p>
            <a:pPr algn="justLow"/>
            <a:r>
              <a:rPr lang="fa-IR" b="0" dirty="0" smtClean="0"/>
              <a:t>بنابراین در مباحث آشنایی با خدمات مادر ایمن، تکمیل فرم های مراقبتی براساس فرم های مراقبت کاغذی توضیح داده می شود.</a:t>
            </a:r>
            <a:endParaRPr lang="fa-IR" b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6"/>
    </mc:Choice>
    <mc:Fallback xmlns="">
      <p:transition spd="slow" advTm="5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</a:t>
            </a:r>
            <a:r>
              <a:rPr lang="fa-IR" b="1" dirty="0" smtClean="0"/>
              <a:t>بارداری</a:t>
            </a:r>
            <a:endParaRPr lang="fa-I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247253"/>
            <a:ext cx="10515600" cy="3929709"/>
          </a:xfrm>
        </p:spPr>
        <p:txBody>
          <a:bodyPr/>
          <a:lstStyle/>
          <a:p>
            <a:pPr algn="justLow"/>
            <a:r>
              <a:rPr lang="fa-IR" b="0" dirty="0" smtClean="0"/>
              <a:t>فرم مراقبت بارداری برای ثبت اطلاعات مادرانی است که با تایید بارداری به بهورز مراجعه می کنند.</a:t>
            </a:r>
          </a:p>
          <a:p>
            <a:pPr algn="justLow"/>
            <a:r>
              <a:rPr lang="fa-IR" b="0" dirty="0" smtClean="0"/>
              <a:t>علاوه بر مشخصات فردی مراجعه کننده دارای 7 بخش شرح حال، نتایج آزمایشات و سونوگرافی، معاینه، ارزیابی معمول، ایمن سازی، جدول وزن گیری، مراقبت ویژه/ پسخوراند است که براساس دستورالعمل تکمیل می گردد.</a:t>
            </a:r>
            <a:endParaRPr lang="fa-IR" b="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6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91"/>
    </mc:Choice>
    <mc:Fallback xmlns="">
      <p:transition spd="slow" advTm="8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نحوه تکمیل فرم مراقبت بارداری ادامه ...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 rotWithShape="1">
          <a:blip r:embed="rId4"/>
          <a:srcRect l="10703" t="21179" r="11684" b="15974"/>
          <a:stretch/>
        </p:blipFill>
        <p:spPr bwMode="auto">
          <a:xfrm>
            <a:off x="1028700" y="1945005"/>
            <a:ext cx="10134599" cy="4392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Audio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79"/>
    </mc:Choice>
    <mc:Fallback xmlns="">
      <p:transition spd="slow" advTm="14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نحوه تکمیل فرم مراقبت </a:t>
            </a:r>
            <a:r>
              <a:rPr lang="fa-IR" b="1" dirty="0" smtClean="0"/>
              <a:t>بارداری ادامه ...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/>
          <a:srcRect l="10972" t="20465" r="11185" b="37159"/>
          <a:stretch/>
        </p:blipFill>
        <p:spPr bwMode="auto">
          <a:xfrm>
            <a:off x="960121" y="1690688"/>
            <a:ext cx="10200014" cy="4039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08"/>
    </mc:Choice>
    <mc:Fallback xmlns="">
      <p:transition spd="slow" advTm="12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5NN7CDR5NKU2-831-1187</_dlc_DocId>
    <_dlc_DocIdUrl xmlns="1047730d-92e1-4018-9084-d932fd3a7f58">
      <Url>http://www.health.gov.ir/hnd/_layouts/DocIdRedir.aspx?ID=5NN7CDR5NKU2-831-1187</Url>
      <Description>5NN7CDR5NKU2-831-1187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0E32BF-0DAC-43A4-9500-DA524AF18D98}">
  <ds:schemaRefs>
    <ds:schemaRef ds:uri="http://schemas.microsoft.com/office/2006/metadata/properties"/>
    <ds:schemaRef ds:uri="12fdc5dc-769e-4543-b10d-fbea3dac4417"/>
    <ds:schemaRef ds:uri="http://purl.org/dc/terms/"/>
    <ds:schemaRef ds:uri="http://schemas.microsoft.com/office/2006/documentManagement/types"/>
    <ds:schemaRef ds:uri="http://www.w3.org/XML/1998/namespace"/>
    <ds:schemaRef ds:uri="1047730d-92e1-4018-9084-d932fd3a7f5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738AA9E-684F-4AA0-BFF0-4426BDA697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38C4CC-C231-4295-B0FF-BD64579234C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AC50C59-FCD6-469F-94F2-DB901F86EF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4547</TotalTime>
  <Words>850</Words>
  <Application>Microsoft Office PowerPoint</Application>
  <PresentationFormat>Widescreen</PresentationFormat>
  <Paragraphs>106</Paragraphs>
  <Slides>27</Slides>
  <Notes>3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 Yagut</vt:lpstr>
      <vt:lpstr>Calibri</vt:lpstr>
      <vt:lpstr>Calibri Light</vt:lpstr>
      <vt:lpstr>Times New Roman</vt:lpstr>
      <vt:lpstr>Office Theme</vt:lpstr>
      <vt:lpstr> آشنایی با خدمات مادر ایمن (مشاوره قبل و حین بارداری، کمک به زایمان و مراقبت پس از زایمان)</vt:lpstr>
      <vt:lpstr> مشخصات سند</vt:lpstr>
      <vt:lpstr> اهداف آموزشی</vt:lpstr>
      <vt:lpstr>فهرست عناوین: </vt:lpstr>
      <vt:lpstr>مقدمه</vt:lpstr>
      <vt:lpstr>توجه فرمایید:</vt:lpstr>
      <vt:lpstr>نحوه تکمیل فرم مراقبت بارداری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نحوه تکمیل فرم مراقبت بارداری ادامه ...</vt:lpstr>
      <vt:lpstr> لطفاً نظرات و پیشنهادات خود پیرامون این بسته آموزشی را به آدرس زیر ارسال کنید.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Shabnam Emamian</dc:creator>
  <cp:lastModifiedBy>Sima Jalali</cp:lastModifiedBy>
  <cp:revision>369</cp:revision>
  <dcterms:created xsi:type="dcterms:W3CDTF">2020-04-20T11:05:14Z</dcterms:created>
  <dcterms:modified xsi:type="dcterms:W3CDTF">2020-12-06T08:37:03Z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9977d10b-1445-441a-bce6-2fd8a977d3a8</vt:lpwstr>
  </property>
</Properties>
</file>